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35353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35353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35353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35353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35353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35353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35353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35353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600" u="none" kumimoji="0" normalizeH="0">
        <a:ln>
          <a:noFill/>
        </a:ln>
        <a:solidFill>
          <a:srgbClr val="535353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AB180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satOff val="1848"/>
              <a:lumOff val="-15262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chemeClr val="accent6">
                  <a:satOff val="1848"/>
                  <a:lumOff val="-15262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0" cap="flat">
              <a:noFill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0" cap="flat">
              <a:noFill/>
              <a:miter lim="400000"/>
            </a:ln>
          </a:insideH>
          <a:insideV>
            <a:ln w="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08785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5E6E5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A5F5E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E5E6E5"/>
          </a:solidFill>
        </a:fill>
      </a:tcStyle>
    </a:firstCol>
    <a:la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lastRow>
    <a:firstRow>
      <a:tcTxStyle b="off" i="off">
        <a:fontRef idx="minor">
          <a:srgbClr val="5A5F5E"/>
        </a:fontRef>
        <a:srgbClr val="5A5F5E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CCCCC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A5F5E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5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A5F5E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5A5F5E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A5F5E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548062" y="2875359"/>
            <a:ext cx="17287876" cy="4554141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548062" y="7411640"/>
            <a:ext cx="17287876" cy="1821657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indent="2286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indent="4572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indent="6858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indent="9144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4833937" y="8001000"/>
            <a:ext cx="14716126" cy="71437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4833937" y="5836642"/>
            <a:ext cx="14716126" cy="9175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3048000" y="0"/>
            <a:ext cx="18288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sz="half" idx="13"/>
          </p:nvPr>
        </p:nvSpPr>
        <p:spPr>
          <a:xfrm>
            <a:off x="4941093" y="732234"/>
            <a:ext cx="14608970" cy="824095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4833937" y="9715500"/>
            <a:ext cx="14716126" cy="180379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4833937" y="11519296"/>
            <a:ext cx="14716126" cy="1589486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indent="2286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indent="4572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indent="6858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indent="9144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3548062" y="4572000"/>
            <a:ext cx="17287876" cy="455414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12477749" y="857250"/>
            <a:ext cx="7536657" cy="10912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3548062" y="1428750"/>
            <a:ext cx="8286751" cy="5464969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3548062" y="6875859"/>
            <a:ext cx="8286751" cy="546497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indent="2286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2pPr>
            <a:lvl3pPr marL="0" indent="4572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3pPr>
            <a:lvl4pPr marL="0" indent="6858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4pPr>
            <a:lvl5pPr marL="0" indent="914400" algn="ctr">
              <a:spcBef>
                <a:spcPts val="0"/>
              </a:spcBef>
              <a:buSzTx/>
              <a:buNone/>
              <a:defRPr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724452" indent="-724452">
              <a:lnSpc>
                <a:spcPct val="120000"/>
              </a:lnSpc>
              <a:spcBef>
                <a:spcPts val="6400"/>
              </a:spcBef>
              <a:defRPr sz="64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1245152" indent="-724452">
              <a:lnSpc>
                <a:spcPct val="120000"/>
              </a:lnSpc>
              <a:spcBef>
                <a:spcPts val="6400"/>
              </a:spcBef>
              <a:defRPr sz="64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1765852" indent="-724452">
              <a:lnSpc>
                <a:spcPct val="120000"/>
              </a:lnSpc>
              <a:spcBef>
                <a:spcPts val="6400"/>
              </a:spcBef>
              <a:defRPr sz="64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2286552" indent="-724452">
              <a:lnSpc>
                <a:spcPct val="120000"/>
              </a:lnSpc>
              <a:spcBef>
                <a:spcPts val="6400"/>
              </a:spcBef>
              <a:defRPr sz="64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2807252" indent="-724452">
              <a:lnSpc>
                <a:spcPct val="120000"/>
              </a:lnSpc>
              <a:spcBef>
                <a:spcPts val="6400"/>
              </a:spcBef>
              <a:defRPr sz="64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quarter" idx="13"/>
          </p:nvPr>
        </p:nvSpPr>
        <p:spPr>
          <a:xfrm>
            <a:off x="12709921" y="3911203"/>
            <a:ext cx="7429501" cy="869751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3548062" y="3839765"/>
            <a:ext cx="8286751" cy="8858251"/>
          </a:xfrm>
          <a:prstGeom prst="rect">
            <a:avLst/>
          </a:prstGeom>
        </p:spPr>
        <p:txBody>
          <a:bodyPr/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defRPr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defRPr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defRPr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defRPr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4119562" y="1071562"/>
            <a:ext cx="16127017" cy="11555017"/>
          </a:xfrm>
          <a:prstGeom prst="rect">
            <a:avLst/>
          </a:prstGeom>
        </p:spPr>
        <p:txBody>
          <a:bodyPr/>
          <a:lstStyle>
            <a:lvl1pPr marL="724452" indent="-724452">
              <a:lnSpc>
                <a:spcPct val="120000"/>
              </a:lnSpc>
              <a:spcBef>
                <a:spcPts val="6400"/>
              </a:spcBef>
              <a:defRPr sz="6400">
                <a:latin typeface="Trebuchet MS"/>
                <a:ea typeface="Trebuchet MS"/>
                <a:cs typeface="Trebuchet MS"/>
                <a:sym typeface="Trebuchet MS"/>
              </a:defRPr>
            </a:lvl1pPr>
            <a:lvl2pPr marL="1245152" indent="-724452">
              <a:lnSpc>
                <a:spcPct val="120000"/>
              </a:lnSpc>
              <a:spcBef>
                <a:spcPts val="6400"/>
              </a:spcBef>
              <a:defRPr sz="6400">
                <a:latin typeface="Trebuchet MS"/>
                <a:ea typeface="Trebuchet MS"/>
                <a:cs typeface="Trebuchet MS"/>
                <a:sym typeface="Trebuchet MS"/>
              </a:defRPr>
            </a:lvl2pPr>
            <a:lvl3pPr marL="1765852" indent="-724452">
              <a:lnSpc>
                <a:spcPct val="120000"/>
              </a:lnSpc>
              <a:spcBef>
                <a:spcPts val="6400"/>
              </a:spcBef>
              <a:defRPr sz="6400">
                <a:latin typeface="Trebuchet MS"/>
                <a:ea typeface="Trebuchet MS"/>
                <a:cs typeface="Trebuchet MS"/>
                <a:sym typeface="Trebuchet MS"/>
              </a:defRPr>
            </a:lvl3pPr>
            <a:lvl4pPr marL="2286552" indent="-724452">
              <a:lnSpc>
                <a:spcPct val="120000"/>
              </a:lnSpc>
              <a:spcBef>
                <a:spcPts val="6400"/>
              </a:spcBef>
              <a:defRPr sz="6400">
                <a:latin typeface="Trebuchet MS"/>
                <a:ea typeface="Trebuchet MS"/>
                <a:cs typeface="Trebuchet MS"/>
                <a:sym typeface="Trebuchet MS"/>
              </a:defRPr>
            </a:lvl4pPr>
            <a:lvl5pPr marL="2807252" indent="-724452">
              <a:lnSpc>
                <a:spcPct val="120000"/>
              </a:lnSpc>
              <a:spcBef>
                <a:spcPts val="6400"/>
              </a:spcBef>
              <a:defRPr sz="6400"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12406312" y="7072312"/>
            <a:ext cx="8161735" cy="592931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12420112" y="714375"/>
            <a:ext cx="8161735" cy="592931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3798093" y="714375"/>
            <a:ext cx="8167826" cy="1228725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548062" y="357187"/>
            <a:ext cx="17287876" cy="342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548062" y="3839765"/>
            <a:ext cx="17287876" cy="8858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52882" y="13038931"/>
            <a:ext cx="460376" cy="498476"/>
          </a:xfrm>
          <a:prstGeom prst="rect">
            <a:avLst/>
          </a:prstGeom>
          <a:ln w="12700">
            <a:miter lim="400000"/>
          </a:ln>
        </p:spPr>
        <p:txBody>
          <a:bodyPr wrap="none" lIns="71437" tIns="71437" rIns="71437" bIns="71437" anchor="b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Gill Sans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0" marR="0" indent="228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0" marR="0" indent="457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0" marR="0" indent="685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0" marR="0" indent="9144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0" marR="0" indent="11430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0" marR="0" indent="13716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0" marR="0" indent="16002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0" marR="0" indent="1828800" algn="ct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10000" u="none">
          <a:ln>
            <a:noFill/>
          </a:ln>
          <a:solidFill>
            <a:srgbClr val="535353"/>
          </a:solidFill>
          <a:uFillTx/>
          <a:latin typeface="Trebuchet MS"/>
          <a:ea typeface="Trebuchet MS"/>
          <a:cs typeface="Trebuchet MS"/>
          <a:sym typeface="Trebuchet MS"/>
        </a:defRPr>
      </a:lvl9pPr>
    </p:titleStyle>
    <p:bodyStyle>
      <a:lvl1pPr marL="5908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1pPr>
      <a:lvl2pPr marL="10226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2pPr>
      <a:lvl3pPr marL="14544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3pPr>
      <a:lvl4pPr marL="18862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4pPr>
      <a:lvl5pPr marL="23180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5pPr>
      <a:lvl6pPr marL="27498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6pPr>
      <a:lvl7pPr marL="31816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7pPr>
      <a:lvl8pPr marL="36134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8pPr>
      <a:lvl9pPr marL="4045284" marR="0" indent="-590884" algn="l" defTabSz="821531" rtl="0" latinLnBrk="0">
        <a:lnSpc>
          <a:spcPct val="100000"/>
        </a:lnSpc>
        <a:spcBef>
          <a:spcPts val="5300"/>
        </a:spcBef>
        <a:spcAft>
          <a:spcPts val="0"/>
        </a:spcAft>
        <a:buClrTx/>
        <a:buSzPct val="82000"/>
        <a:buFontTx/>
        <a:buChar char="•"/>
        <a:tabLst/>
        <a:defRPr b="0" baseline="0" cap="none" i="0" spc="0" strike="noStrike" sz="5200" u="none">
          <a:ln>
            <a:noFill/>
          </a:ln>
          <a:solidFill>
            <a:srgbClr val="535353"/>
          </a:solidFill>
          <a:uFillTx/>
          <a:latin typeface="+mn-lt"/>
          <a:ea typeface="+mn-ea"/>
          <a:cs typeface="+mn-cs"/>
          <a:sym typeface="Gill Sans Light"/>
        </a:defRPr>
      </a:lvl9pPr>
    </p:bodyStyle>
    <p:otherStyle>
      <a:lvl1pPr marL="0" marR="0" indent="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1pPr>
      <a:lvl2pPr marL="0" marR="0" indent="228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2pPr>
      <a:lvl3pPr marL="0" marR="0" indent="457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3pPr>
      <a:lvl4pPr marL="0" marR="0" indent="685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4pPr>
      <a:lvl5pPr marL="0" marR="0" indent="9144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5pPr>
      <a:lvl6pPr marL="0" marR="0" indent="11430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6pPr>
      <a:lvl7pPr marL="0" marR="0" indent="13716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7pPr>
      <a:lvl8pPr marL="0" marR="0" indent="16002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8pPr>
      <a:lvl9pPr marL="0" marR="0" indent="1828800" algn="ctr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Gill Sans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6.png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hyperlink" Target="mailto:marin.prcela@minus5.hr" TargetMode="Externa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Micro-Machines-World-1.jpg" descr="Micro-Machines-World-1.jpg"/>
          <p:cNvPicPr>
            <a:picLocks noChangeAspect="1"/>
          </p:cNvPicPr>
          <p:nvPr/>
        </p:nvPicPr>
        <p:blipFill>
          <a:blip r:embed="rId2">
            <a:extLst/>
          </a:blip>
          <a:srcRect l="0" t="17105" r="0" b="10155"/>
          <a:stretch>
            <a:fillRect/>
          </a:stretch>
        </p:blipFill>
        <p:spPr>
          <a:xfrm>
            <a:off x="0" y="-13142"/>
            <a:ext cx="24384001" cy="9976963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Microservices in production"/>
          <p:cNvSpPr txBox="1"/>
          <p:nvPr>
            <p:ph type="title" idx="4294967295"/>
          </p:nvPr>
        </p:nvSpPr>
        <p:spPr>
          <a:xfrm>
            <a:off x="462361" y="10679545"/>
            <a:ext cx="17287876" cy="1238699"/>
          </a:xfrm>
          <a:prstGeom prst="rect">
            <a:avLst/>
          </a:prstGeom>
        </p:spPr>
        <p:txBody>
          <a:bodyPr anchor="b"/>
          <a:lstStyle>
            <a:lvl1pPr algn="l">
              <a:defRPr cap="none" sz="7200"/>
            </a:lvl1pPr>
          </a:lstStyle>
          <a:p>
            <a:pPr/>
            <a:r>
              <a:t>Microservices in production</a:t>
            </a:r>
          </a:p>
        </p:txBody>
      </p:sp>
      <p:sp>
        <p:nvSpPr>
          <p:cNvPr id="121" name="a case study"/>
          <p:cNvSpPr txBox="1"/>
          <p:nvPr>
            <p:ph type="body" sz="quarter" idx="4294967295"/>
          </p:nvPr>
        </p:nvSpPr>
        <p:spPr>
          <a:xfrm>
            <a:off x="525861" y="12018395"/>
            <a:ext cx="17287876" cy="1011172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a case study</a:t>
            </a:r>
          </a:p>
        </p:txBody>
      </p:sp>
      <p:sp>
        <p:nvSpPr>
          <p:cNvPr id="122" name="marin.prcela@minus5.hr"/>
          <p:cNvSpPr txBox="1"/>
          <p:nvPr/>
        </p:nvSpPr>
        <p:spPr>
          <a:xfrm>
            <a:off x="6598358" y="12018395"/>
            <a:ext cx="17287876" cy="10111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normAutofit fontScale="100000" lnSpcReduction="0"/>
          </a:bodyPr>
          <a:lstStyle>
            <a:lvl1pPr algn="r">
              <a:defRPr sz="4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marin.prcela@minus5.hr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oupl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Coupling</a:t>
            </a:r>
          </a:p>
        </p:txBody>
      </p:sp>
      <p:sp>
        <p:nvSpPr>
          <p:cNvPr id="154" name="Putting network in the middle helps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Putting network in the middle helps?</a:t>
            </a:r>
          </a:p>
          <a:p>
            <a:pPr marL="0" indent="0">
              <a:buSzTx/>
              <a:buNone/>
            </a:pPr>
            <a:r>
              <a:t>Joined data?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work.png" descr="wor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30954" y="2727148"/>
            <a:ext cx="9322092" cy="8261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Latenc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Latency</a:t>
            </a:r>
          </a:p>
        </p:txBody>
      </p:sp>
      <p:sp>
        <p:nvSpPr>
          <p:cNvPr id="159" name="ticket already processed?"/>
          <p:cNvSpPr/>
          <p:nvPr/>
        </p:nvSpPr>
        <p:spPr>
          <a:xfrm>
            <a:off x="1991600" y="6526365"/>
            <a:ext cx="2915411" cy="2919793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ticket already processed?</a:t>
            </a:r>
          </a:p>
        </p:txBody>
      </p:sp>
      <p:sp>
        <p:nvSpPr>
          <p:cNvPr id="160" name="odds are…"/>
          <p:cNvSpPr/>
          <p:nvPr/>
        </p:nvSpPr>
        <p:spPr>
          <a:xfrm>
            <a:off x="5459171" y="6525761"/>
            <a:ext cx="2921001" cy="2921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odds are </a:t>
            </a:r>
          </a:p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valid?</a:t>
            </a:r>
          </a:p>
        </p:txBody>
      </p:sp>
      <p:sp>
        <p:nvSpPr>
          <p:cNvPr id="161" name="reserve…"/>
          <p:cNvSpPr/>
          <p:nvPr/>
        </p:nvSpPr>
        <p:spPr>
          <a:xfrm>
            <a:off x="8935175" y="6525761"/>
            <a:ext cx="2921001" cy="2921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reserve</a:t>
            </a:r>
          </a:p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money</a:t>
            </a:r>
          </a:p>
        </p:txBody>
      </p:sp>
      <p:sp>
        <p:nvSpPr>
          <p:cNvPr id="162" name="authorization?"/>
          <p:cNvSpPr/>
          <p:nvPr/>
        </p:nvSpPr>
        <p:spPr>
          <a:xfrm>
            <a:off x="12409758" y="6525761"/>
            <a:ext cx="2921001" cy="2921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authorization?</a:t>
            </a:r>
          </a:p>
        </p:txBody>
      </p:sp>
      <p:sp>
        <p:nvSpPr>
          <p:cNvPr id="163" name="store ticket"/>
          <p:cNvSpPr/>
          <p:nvPr/>
        </p:nvSpPr>
        <p:spPr>
          <a:xfrm>
            <a:off x="15940578" y="6525761"/>
            <a:ext cx="2921001" cy="2921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store ticket</a:t>
            </a:r>
          </a:p>
        </p:txBody>
      </p:sp>
      <p:sp>
        <p:nvSpPr>
          <p:cNvPr id="164" name="confirm…"/>
          <p:cNvSpPr/>
          <p:nvPr/>
        </p:nvSpPr>
        <p:spPr>
          <a:xfrm>
            <a:off x="19471400" y="6525761"/>
            <a:ext cx="2921001" cy="2921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confirm</a:t>
            </a:r>
          </a:p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money</a:t>
            </a:r>
          </a:p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reservation</a:t>
            </a:r>
          </a:p>
        </p:txBody>
      </p:sp>
      <p:sp>
        <p:nvSpPr>
          <p:cNvPr id="165" name="Line"/>
          <p:cNvSpPr/>
          <p:nvPr/>
        </p:nvSpPr>
        <p:spPr>
          <a:xfrm>
            <a:off x="4967077" y="7986261"/>
            <a:ext cx="432028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5000"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166" name="Line"/>
          <p:cNvSpPr/>
          <p:nvPr/>
        </p:nvSpPr>
        <p:spPr>
          <a:xfrm>
            <a:off x="8440238" y="7986261"/>
            <a:ext cx="432029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5000"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167" name="Line"/>
          <p:cNvSpPr/>
          <p:nvPr/>
        </p:nvSpPr>
        <p:spPr>
          <a:xfrm>
            <a:off x="11913399" y="7986261"/>
            <a:ext cx="432029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5000"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168" name="Line"/>
          <p:cNvSpPr/>
          <p:nvPr/>
        </p:nvSpPr>
        <p:spPr>
          <a:xfrm>
            <a:off x="15447773" y="7986261"/>
            <a:ext cx="432029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5000"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169" name="Line"/>
          <p:cNvSpPr/>
          <p:nvPr/>
        </p:nvSpPr>
        <p:spPr>
          <a:xfrm>
            <a:off x="18982148" y="7986261"/>
            <a:ext cx="432029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5000"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entr" nodeType="after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3" grpId="8"/>
      <p:bldP build="whole" bldLvl="1" animBg="1" rev="0" advAuto="0" spid="164" grpId="10"/>
      <p:bldP build="whole" bldLvl="1" animBg="1" rev="0" advAuto="0" spid="166" grpId="5"/>
      <p:bldP build="whole" bldLvl="1" animBg="1" rev="0" advAuto="0" spid="162" grpId="6"/>
      <p:bldP build="whole" bldLvl="1" animBg="1" rev="0" advAuto="0" spid="159" grpId="1"/>
      <p:bldP build="whole" bldLvl="1" animBg="1" rev="0" advAuto="0" spid="168" grpId="9"/>
      <p:bldP build="whole" bldLvl="1" animBg="1" rev="0" advAuto="0" spid="161" grpId="4"/>
      <p:bldP build="whole" bldLvl="1" animBg="1" rev="0" advAuto="0" spid="160" grpId="2"/>
      <p:bldP build="whole" bldLvl="1" animBg="1" rev="0" advAuto="0" spid="169" grpId="11"/>
      <p:bldP build="whole" bldLvl="1" animBg="1" rev="0" advAuto="0" spid="167" grpId="7"/>
      <p:bldP build="whole" bldLvl="1" animBg="1" rev="0" advAuto="0" spid="165" grpId="3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work.png" descr="wor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30954" y="2727148"/>
            <a:ext cx="9322092" cy="8261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calabil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Scalability</a:t>
            </a:r>
          </a:p>
        </p:txBody>
      </p:sp>
      <p:sp>
        <p:nvSpPr>
          <p:cNvPr id="174" name="accounts"/>
          <p:cNvSpPr/>
          <p:nvPr/>
        </p:nvSpPr>
        <p:spPr>
          <a:xfrm>
            <a:off x="7364153" y="9197362"/>
            <a:ext cx="2392649" cy="763786"/>
          </a:xfrm>
          <a:prstGeom prst="rect">
            <a:avLst/>
          </a:prstGeom>
          <a:solidFill>
            <a:schemeClr val="accent1">
              <a:satOff val="-5995"/>
              <a:lumOff val="-1100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accounts</a:t>
            </a:r>
          </a:p>
        </p:txBody>
      </p:sp>
      <p:sp>
        <p:nvSpPr>
          <p:cNvPr id="175" name="Rectangle"/>
          <p:cNvSpPr/>
          <p:nvPr/>
        </p:nvSpPr>
        <p:spPr>
          <a:xfrm>
            <a:off x="7364153" y="10113188"/>
            <a:ext cx="2392649" cy="763785"/>
          </a:xfrm>
          <a:prstGeom prst="rect">
            <a:avLst/>
          </a:prstGeom>
          <a:solidFill>
            <a:schemeClr val="accent1">
              <a:satOff val="-5995"/>
              <a:lumOff val="-11002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176" name="odds"/>
          <p:cNvSpPr/>
          <p:nvPr/>
        </p:nvSpPr>
        <p:spPr>
          <a:xfrm>
            <a:off x="10995676" y="7352297"/>
            <a:ext cx="2392648" cy="76378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odds</a:t>
            </a:r>
          </a:p>
        </p:txBody>
      </p:sp>
      <p:sp>
        <p:nvSpPr>
          <p:cNvPr id="177" name="Rectangle"/>
          <p:cNvSpPr/>
          <p:nvPr/>
        </p:nvSpPr>
        <p:spPr>
          <a:xfrm>
            <a:off x="10995676" y="8268123"/>
            <a:ext cx="2392648" cy="763785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178" name="Rectangle"/>
          <p:cNvSpPr/>
          <p:nvPr/>
        </p:nvSpPr>
        <p:spPr>
          <a:xfrm>
            <a:off x="10995676" y="9183949"/>
            <a:ext cx="2392648" cy="76378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179" name="Rectangle"/>
          <p:cNvSpPr/>
          <p:nvPr/>
        </p:nvSpPr>
        <p:spPr>
          <a:xfrm>
            <a:off x="10995676" y="10099774"/>
            <a:ext cx="2392648" cy="76378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180" name="tickets"/>
          <p:cNvSpPr/>
          <p:nvPr/>
        </p:nvSpPr>
        <p:spPr>
          <a:xfrm>
            <a:off x="14627198" y="4604820"/>
            <a:ext cx="2392649" cy="763786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tickets</a:t>
            </a:r>
          </a:p>
        </p:txBody>
      </p:sp>
      <p:sp>
        <p:nvSpPr>
          <p:cNvPr id="181" name="Rectangle"/>
          <p:cNvSpPr/>
          <p:nvPr/>
        </p:nvSpPr>
        <p:spPr>
          <a:xfrm>
            <a:off x="14627198" y="5520646"/>
            <a:ext cx="2392649" cy="763786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182" name="Rectangle"/>
          <p:cNvSpPr/>
          <p:nvPr/>
        </p:nvSpPr>
        <p:spPr>
          <a:xfrm>
            <a:off x="14627198" y="6436472"/>
            <a:ext cx="2392649" cy="763785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183" name="Rectangle"/>
          <p:cNvSpPr/>
          <p:nvPr/>
        </p:nvSpPr>
        <p:spPr>
          <a:xfrm>
            <a:off x="14627198" y="7352297"/>
            <a:ext cx="2392649" cy="763786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184" name="Rectangle"/>
          <p:cNvSpPr/>
          <p:nvPr/>
        </p:nvSpPr>
        <p:spPr>
          <a:xfrm>
            <a:off x="14627198" y="8268123"/>
            <a:ext cx="2392649" cy="763785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185" name="Rectangle"/>
          <p:cNvSpPr/>
          <p:nvPr/>
        </p:nvSpPr>
        <p:spPr>
          <a:xfrm>
            <a:off x="14627198" y="9183949"/>
            <a:ext cx="2392649" cy="763786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186" name="Rectangle"/>
          <p:cNvSpPr/>
          <p:nvPr/>
        </p:nvSpPr>
        <p:spPr>
          <a:xfrm>
            <a:off x="14627198" y="10099774"/>
            <a:ext cx="2392649" cy="763786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satOff val="5412"/>
            <a:lumOff val="-307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How did we do i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cap="none">
                <a:solidFill>
                  <a:srgbClr val="FFFFFF"/>
                </a:solidFill>
              </a:defRPr>
            </a:lvl1pPr>
          </a:lstStyle>
          <a:p>
            <a:pPr/>
            <a:r>
              <a:t>How did we do it?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ithub.com/minus5/examples-services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github.com/minus5/examples-services</a:t>
            </a:r>
          </a:p>
        </p:txBody>
      </p:sp>
      <p:pic>
        <p:nvPicPr>
          <p:cNvPr id="191" name="golang-card.png" descr="golang-car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29354" y="7224183"/>
            <a:ext cx="3725292" cy="18626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hueOff val="-78595"/>
            <a:satOff val="12505"/>
            <a:lumOff val="1387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nsq_blue.png" descr="nsq_blu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05615" y="3262374"/>
            <a:ext cx="1367970" cy="1367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docker.png" descr="dock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8882" y="8041592"/>
            <a:ext cx="1621434" cy="1211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Screen Shot 2017-09-10 at 19.15.00.png" descr="Screen Shot 2017-09-10 at 19.15.00.png"/>
          <p:cNvPicPr>
            <a:picLocks noChangeAspect="1"/>
          </p:cNvPicPr>
          <p:nvPr/>
        </p:nvPicPr>
        <p:blipFill>
          <a:blip r:embed="rId4">
            <a:alphaModFix amt="49951"/>
            <a:extLst/>
          </a:blip>
          <a:stretch>
            <a:fillRect/>
          </a:stretch>
        </p:blipFill>
        <p:spPr>
          <a:xfrm>
            <a:off x="8183050" y="3522903"/>
            <a:ext cx="1621434" cy="846911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REST"/>
          <p:cNvSpPr txBox="1"/>
          <p:nvPr/>
        </p:nvSpPr>
        <p:spPr>
          <a:xfrm>
            <a:off x="8334787" y="5071107"/>
            <a:ext cx="1317961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2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REST</a:t>
            </a:r>
          </a:p>
        </p:txBody>
      </p:sp>
      <p:sp>
        <p:nvSpPr>
          <p:cNvPr id="197" name="Messaging"/>
          <p:cNvSpPr txBox="1"/>
          <p:nvPr/>
        </p:nvSpPr>
        <p:spPr>
          <a:xfrm>
            <a:off x="14331587" y="5071107"/>
            <a:ext cx="2516027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2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Messaging</a:t>
            </a:r>
          </a:p>
        </p:txBody>
      </p:sp>
      <p:sp>
        <p:nvSpPr>
          <p:cNvPr id="198" name="Service Discovery"/>
          <p:cNvSpPr txBox="1"/>
          <p:nvPr/>
        </p:nvSpPr>
        <p:spPr>
          <a:xfrm>
            <a:off x="6840069" y="9771000"/>
            <a:ext cx="4307397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2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Service Discovery</a:t>
            </a:r>
          </a:p>
        </p:txBody>
      </p:sp>
      <p:sp>
        <p:nvSpPr>
          <p:cNvPr id="199" name="Containerisation"/>
          <p:cNvSpPr txBox="1"/>
          <p:nvPr/>
        </p:nvSpPr>
        <p:spPr>
          <a:xfrm>
            <a:off x="13551932" y="9771000"/>
            <a:ext cx="4075337" cy="752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2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Containerisation</a:t>
            </a:r>
          </a:p>
        </p:txBody>
      </p:sp>
      <p:pic>
        <p:nvPicPr>
          <p:cNvPr id="200" name="consul_logo_large.png" descr="consul_logo_lar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183050" y="7836651"/>
            <a:ext cx="1621434" cy="162143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6" grpId="1"/>
      <p:bldP build="whole" bldLvl="1" animBg="1" rev="0" advAuto="0" spid="193" grpId="4"/>
      <p:bldP build="whole" bldLvl="1" animBg="1" rev="0" advAuto="0" spid="194" grpId="7"/>
      <p:bldP build="whole" bldLvl="1" animBg="1" rev="0" advAuto="0" spid="199" grpId="8"/>
      <p:bldP build="whole" bldLvl="1" animBg="1" rev="0" advAuto="0" spid="195" grpId="2"/>
      <p:bldP build="whole" bldLvl="1" animBg="1" rev="0" advAuto="0" spid="200" grpId="5"/>
      <p:bldP build="whole" bldLvl="1" animBg="1" rev="0" advAuto="0" spid="197" grpId="3"/>
      <p:bldP build="whole" bldLvl="1" animBg="1" rev="0" advAuto="0" spid="198" grpId="6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APP"/>
          <p:cNvSpPr/>
          <p:nvPr/>
        </p:nvSpPr>
        <p:spPr>
          <a:xfrm>
            <a:off x="11004591" y="2345182"/>
            <a:ext cx="2540000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APP</a:t>
            </a:r>
          </a:p>
        </p:txBody>
      </p:sp>
      <p:sp>
        <p:nvSpPr>
          <p:cNvPr id="203" name="SENSOR"/>
          <p:cNvSpPr/>
          <p:nvPr/>
        </p:nvSpPr>
        <p:spPr>
          <a:xfrm>
            <a:off x="8689595" y="6210708"/>
            <a:ext cx="2540000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SENSOR</a:t>
            </a:r>
          </a:p>
        </p:txBody>
      </p:sp>
      <p:sp>
        <p:nvSpPr>
          <p:cNvPr id="204" name="WORKER"/>
          <p:cNvSpPr/>
          <p:nvPr/>
        </p:nvSpPr>
        <p:spPr>
          <a:xfrm>
            <a:off x="13319586" y="6210708"/>
            <a:ext cx="2540001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WORKER</a:t>
            </a:r>
          </a:p>
        </p:txBody>
      </p:sp>
      <p:sp>
        <p:nvSpPr>
          <p:cNvPr id="205" name="Line"/>
          <p:cNvSpPr/>
          <p:nvPr/>
        </p:nvSpPr>
        <p:spPr>
          <a:xfrm flipH="1">
            <a:off x="10270882" y="4633444"/>
            <a:ext cx="1329983" cy="1329982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5000"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206" name="Line"/>
          <p:cNvSpPr/>
          <p:nvPr/>
        </p:nvSpPr>
        <p:spPr>
          <a:xfrm>
            <a:off x="13025118" y="4633444"/>
            <a:ext cx="1329983" cy="1329983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5000"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207" name="HTTP"/>
          <p:cNvSpPr txBox="1"/>
          <p:nvPr/>
        </p:nvSpPr>
        <p:spPr>
          <a:xfrm>
            <a:off x="13790507" y="4910727"/>
            <a:ext cx="637779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208" name="HTTP"/>
          <p:cNvSpPr txBox="1"/>
          <p:nvPr/>
        </p:nvSpPr>
        <p:spPr>
          <a:xfrm>
            <a:off x="10167298" y="4910727"/>
            <a:ext cx="637779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209" name="APP"/>
          <p:cNvSpPr/>
          <p:nvPr/>
        </p:nvSpPr>
        <p:spPr>
          <a:xfrm>
            <a:off x="15634582" y="9338818"/>
            <a:ext cx="2540001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APP</a:t>
            </a:r>
          </a:p>
        </p:txBody>
      </p:sp>
      <p:sp>
        <p:nvSpPr>
          <p:cNvPr id="210" name="SENSOR"/>
          <p:cNvSpPr/>
          <p:nvPr/>
        </p:nvSpPr>
        <p:spPr>
          <a:xfrm>
            <a:off x="6374598" y="9338818"/>
            <a:ext cx="2540002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SENSOR</a:t>
            </a:r>
          </a:p>
        </p:txBody>
      </p:sp>
      <p:sp>
        <p:nvSpPr>
          <p:cNvPr id="211" name="WORKER"/>
          <p:cNvSpPr/>
          <p:nvPr/>
        </p:nvSpPr>
        <p:spPr>
          <a:xfrm>
            <a:off x="11004591" y="9338818"/>
            <a:ext cx="2540001" cy="2032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WORKER</a:t>
            </a:r>
          </a:p>
        </p:txBody>
      </p:sp>
      <p:sp>
        <p:nvSpPr>
          <p:cNvPr id="212" name="Line"/>
          <p:cNvSpPr/>
          <p:nvPr/>
        </p:nvSpPr>
        <p:spPr>
          <a:xfrm>
            <a:off x="9074587" y="10354818"/>
            <a:ext cx="1770015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5000"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213" name="Line"/>
          <p:cNvSpPr/>
          <p:nvPr/>
        </p:nvSpPr>
        <p:spPr>
          <a:xfrm>
            <a:off x="13704580" y="10275998"/>
            <a:ext cx="1770015" cy="1"/>
          </a:xfrm>
          <a:prstGeom prst="line">
            <a:avLst/>
          </a:prstGeom>
          <a:ln w="25400">
            <a:solidFill>
              <a:srgbClr val="5A5F5E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>
              <a:defRPr sz="5000"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214" name="HTTP"/>
          <p:cNvSpPr txBox="1"/>
          <p:nvPr/>
        </p:nvSpPr>
        <p:spPr>
          <a:xfrm>
            <a:off x="14270697" y="9803188"/>
            <a:ext cx="637780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215" name="HTTP"/>
          <p:cNvSpPr txBox="1"/>
          <p:nvPr/>
        </p:nvSpPr>
        <p:spPr>
          <a:xfrm>
            <a:off x="9640706" y="9882583"/>
            <a:ext cx="637779" cy="38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HTTP</a:t>
            </a:r>
          </a:p>
        </p:txBody>
      </p:sp>
      <p:sp>
        <p:nvSpPr>
          <p:cNvPr id="216" name="Line"/>
          <p:cNvSpPr/>
          <p:nvPr/>
        </p:nvSpPr>
        <p:spPr>
          <a:xfrm>
            <a:off x="2884914" y="8617626"/>
            <a:ext cx="18614172" cy="1"/>
          </a:xfrm>
          <a:prstGeom prst="line">
            <a:avLst/>
          </a:prstGeom>
          <a:ln w="25400" cap="rnd">
            <a:solidFill>
              <a:srgbClr val="808785">
                <a:alpha val="40524"/>
              </a:srgbClr>
            </a:solidFill>
            <a:custDash>
              <a:ds d="100000" sp="200000"/>
            </a:custDash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after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after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after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Class="entr" nodeType="after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after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afterEffect" presetSubtype="0" presetID="1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9" grpId="11"/>
      <p:bldP build="whole" bldLvl="1" animBg="1" rev="0" advAuto="0" spid="213" grpId="14"/>
      <p:bldP build="whole" bldLvl="1" animBg="1" rev="0" advAuto="0" spid="205" grpId="3"/>
      <p:bldP build="whole" bldLvl="1" animBg="1" rev="0" advAuto="0" spid="206" grpId="5"/>
      <p:bldP build="whole" bldLvl="1" animBg="1" rev="0" advAuto="0" spid="210" grpId="9"/>
      <p:bldP build="whole" bldLvl="1" animBg="1" rev="0" advAuto="0" spid="214" grpId="12"/>
      <p:bldP build="whole" bldLvl="1" animBg="1" rev="0" advAuto="0" spid="203" grpId="6"/>
      <p:bldP build="whole" bldLvl="1" animBg="1" rev="0" advAuto="0" spid="211" grpId="10"/>
      <p:bldP build="whole" bldLvl="1" animBg="1" rev="0" advAuto="0" spid="202" grpId="1"/>
      <p:bldP build="whole" bldLvl="1" animBg="1" rev="0" advAuto="0" spid="216" grpId="8"/>
      <p:bldP build="whole" bldLvl="1" animBg="1" rev="0" advAuto="0" spid="215" grpId="13"/>
      <p:bldP build="whole" bldLvl="1" animBg="1" rev="0" advAuto="0" spid="212" grpId="15"/>
      <p:bldP build="whole" bldLvl="1" animBg="1" rev="0" advAuto="0" spid="208" grpId="2"/>
      <p:bldP build="whole" bldLvl="1" animBg="1" rev="0" advAuto="0" spid="204" grpId="7"/>
      <p:bldP build="whole" bldLvl="1" animBg="1" rev="0" advAuto="0" spid="207" grpId="4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hueOff val="-78595"/>
            <a:satOff val="12505"/>
            <a:lumOff val="1387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nsq_blue.png" descr="nsq_blu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05615" y="3262374"/>
            <a:ext cx="1367970" cy="1367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219" name="docker.png" descr="docker.png"/>
          <p:cNvPicPr>
            <a:picLocks noChangeAspect="1"/>
          </p:cNvPicPr>
          <p:nvPr/>
        </p:nvPicPr>
        <p:blipFill>
          <a:blip r:embed="rId3">
            <a:alphaModFix amt="25383"/>
            <a:extLst/>
          </a:blip>
          <a:stretch>
            <a:fillRect/>
          </a:stretch>
        </p:blipFill>
        <p:spPr>
          <a:xfrm>
            <a:off x="14766182" y="8041592"/>
            <a:ext cx="1621434" cy="1211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Screen Shot 2017-09-10 at 19.15.00.png" descr="Screen Shot 2017-09-10 at 19.15.00.png"/>
          <p:cNvPicPr>
            <a:picLocks noChangeAspect="1"/>
          </p:cNvPicPr>
          <p:nvPr/>
        </p:nvPicPr>
        <p:blipFill>
          <a:blip r:embed="rId4">
            <a:alphaModFix amt="49951"/>
            <a:extLst/>
          </a:blip>
          <a:stretch>
            <a:fillRect/>
          </a:stretch>
        </p:blipFill>
        <p:spPr>
          <a:xfrm>
            <a:off x="8183050" y="3522903"/>
            <a:ext cx="1621434" cy="846911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REST"/>
          <p:cNvSpPr txBox="1"/>
          <p:nvPr/>
        </p:nvSpPr>
        <p:spPr>
          <a:xfrm>
            <a:off x="8224084" y="4880607"/>
            <a:ext cx="1539367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REST</a:t>
            </a:r>
          </a:p>
        </p:txBody>
      </p:sp>
      <p:sp>
        <p:nvSpPr>
          <p:cNvPr id="222" name="Messaging"/>
          <p:cNvSpPr txBox="1"/>
          <p:nvPr/>
        </p:nvSpPr>
        <p:spPr>
          <a:xfrm>
            <a:off x="14106782" y="4880607"/>
            <a:ext cx="2965637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Messaging</a:t>
            </a:r>
          </a:p>
        </p:txBody>
      </p:sp>
      <p:sp>
        <p:nvSpPr>
          <p:cNvPr id="223" name="Service Discovery"/>
          <p:cNvSpPr txBox="1"/>
          <p:nvPr/>
        </p:nvSpPr>
        <p:spPr>
          <a:xfrm>
            <a:off x="6431957" y="9580500"/>
            <a:ext cx="5098220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Service Discovery</a:t>
            </a:r>
          </a:p>
        </p:txBody>
      </p:sp>
      <p:sp>
        <p:nvSpPr>
          <p:cNvPr id="224" name="Containerisation"/>
          <p:cNvSpPr txBox="1"/>
          <p:nvPr/>
        </p:nvSpPr>
        <p:spPr>
          <a:xfrm>
            <a:off x="13165921" y="9580500"/>
            <a:ext cx="4821958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Containerisation</a:t>
            </a:r>
          </a:p>
        </p:txBody>
      </p:sp>
      <p:pic>
        <p:nvPicPr>
          <p:cNvPr id="225" name="consul_logo_large.png" descr="consul_logo_large.png"/>
          <p:cNvPicPr>
            <a:picLocks noChangeAspect="1"/>
          </p:cNvPicPr>
          <p:nvPr/>
        </p:nvPicPr>
        <p:blipFill>
          <a:blip r:embed="rId5">
            <a:alphaModFix amt="25383"/>
            <a:extLst/>
          </a:blip>
          <a:stretch>
            <a:fillRect/>
          </a:stretch>
        </p:blipFill>
        <p:spPr>
          <a:xfrm>
            <a:off x="8170350" y="7836651"/>
            <a:ext cx="1621434" cy="1621435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You are here"/>
          <p:cNvSpPr/>
          <p:nvPr/>
        </p:nvSpPr>
        <p:spPr>
          <a:xfrm rot="1587358">
            <a:off x="11575090" y="2020442"/>
            <a:ext cx="3404360" cy="1473739"/>
          </a:xfrm>
          <a:prstGeom prst="rightArrow">
            <a:avLst>
              <a:gd name="adj1" fmla="val 52000"/>
              <a:gd name="adj2" fmla="val 68940"/>
            </a:avLst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You are here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What are Microservices?…"/>
          <p:cNvSpPr txBox="1"/>
          <p:nvPr>
            <p:ph type="body" idx="1"/>
          </p:nvPr>
        </p:nvSpPr>
        <p:spPr>
          <a:xfrm>
            <a:off x="3548062" y="1017984"/>
            <a:ext cx="17287876" cy="1168003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What are Microservices?</a:t>
            </a:r>
          </a:p>
          <a:p>
            <a:pPr marL="0" indent="0">
              <a:buSzTx/>
              <a:buNone/>
            </a:pPr>
            <a:r>
              <a:t>Do you need them?</a:t>
            </a:r>
          </a:p>
          <a:p>
            <a:pPr marL="0" indent="0">
              <a:buSzTx/>
              <a:buNone/>
            </a:pPr>
            <a:r>
              <a:t>How did we do it?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4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Messag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 Messaging</a:t>
            </a:r>
          </a:p>
        </p:txBody>
      </p:sp>
      <p:sp>
        <p:nvSpPr>
          <p:cNvPr id="229" name="APP"/>
          <p:cNvSpPr/>
          <p:nvPr/>
        </p:nvSpPr>
        <p:spPr>
          <a:xfrm>
            <a:off x="14715588" y="5507641"/>
            <a:ext cx="2540001" cy="2540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APP</a:t>
            </a:r>
          </a:p>
        </p:txBody>
      </p:sp>
      <p:sp>
        <p:nvSpPr>
          <p:cNvPr id="230" name="SENSOR"/>
          <p:cNvSpPr/>
          <p:nvPr/>
        </p:nvSpPr>
        <p:spPr>
          <a:xfrm>
            <a:off x="7140638" y="5542291"/>
            <a:ext cx="2540001" cy="2540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SENSOR</a:t>
            </a:r>
          </a:p>
        </p:txBody>
      </p:sp>
      <p:sp>
        <p:nvSpPr>
          <p:cNvPr id="231" name="WORKER"/>
          <p:cNvSpPr/>
          <p:nvPr/>
        </p:nvSpPr>
        <p:spPr>
          <a:xfrm>
            <a:off x="10703138" y="5542291"/>
            <a:ext cx="2540001" cy="2540001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WORKER</a:t>
            </a:r>
          </a:p>
        </p:txBody>
      </p:sp>
      <p:sp>
        <p:nvSpPr>
          <p:cNvPr id="232" name="NSQ"/>
          <p:cNvSpPr/>
          <p:nvPr/>
        </p:nvSpPr>
        <p:spPr>
          <a:xfrm>
            <a:off x="6622509" y="9264474"/>
            <a:ext cx="11138983" cy="1339454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5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NSQ</a:t>
            </a:r>
          </a:p>
        </p:txBody>
      </p:sp>
      <p:sp>
        <p:nvSpPr>
          <p:cNvPr id="233" name="Double Arrow"/>
          <p:cNvSpPr/>
          <p:nvPr/>
        </p:nvSpPr>
        <p:spPr>
          <a:xfrm rot="16200000">
            <a:off x="7935054" y="8312194"/>
            <a:ext cx="951170" cy="687727"/>
          </a:xfrm>
          <a:prstGeom prst="leftRightArrow">
            <a:avLst>
              <a:gd name="adj1" fmla="val 32000"/>
              <a:gd name="adj2" fmla="val 44000"/>
            </a:avLst>
          </a:prstGeom>
          <a:solidFill>
            <a:schemeClr val="accent4">
              <a:hueOff val="141567"/>
              <a:satOff val="12213"/>
              <a:lumOff val="21573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234" name="Double Arrow"/>
          <p:cNvSpPr/>
          <p:nvPr/>
        </p:nvSpPr>
        <p:spPr>
          <a:xfrm rot="16200000">
            <a:off x="11530176" y="8312194"/>
            <a:ext cx="951169" cy="687727"/>
          </a:xfrm>
          <a:prstGeom prst="leftRightArrow">
            <a:avLst>
              <a:gd name="adj1" fmla="val 32000"/>
              <a:gd name="adj2" fmla="val 44000"/>
            </a:avLst>
          </a:prstGeom>
          <a:solidFill>
            <a:schemeClr val="accent4">
              <a:hueOff val="141567"/>
              <a:satOff val="12213"/>
              <a:lumOff val="21573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235" name="Double Arrow"/>
          <p:cNvSpPr/>
          <p:nvPr/>
        </p:nvSpPr>
        <p:spPr>
          <a:xfrm rot="16200000">
            <a:off x="15510003" y="8312194"/>
            <a:ext cx="951170" cy="687727"/>
          </a:xfrm>
          <a:prstGeom prst="leftRightArrow">
            <a:avLst>
              <a:gd name="adj1" fmla="val 32000"/>
              <a:gd name="adj2" fmla="val 44000"/>
            </a:avLst>
          </a:prstGeom>
          <a:solidFill>
            <a:schemeClr val="accent4">
              <a:hueOff val="141567"/>
              <a:satOff val="12213"/>
              <a:lumOff val="21573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Rou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Routing</a:t>
            </a:r>
          </a:p>
        </p:txBody>
      </p:sp>
      <p:sp>
        <p:nvSpPr>
          <p:cNvPr id="238" name="pub/sub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pub/sub</a:t>
            </a:r>
          </a:p>
          <a:p>
            <a:pPr marL="0" indent="0">
              <a:buSzTx/>
              <a:buNone/>
            </a:pPr>
            <a:r>
              <a:t>load balancing</a:t>
            </a:r>
          </a:p>
          <a:p>
            <a:pPr marL="0" indent="0">
              <a:buSzTx/>
              <a:buNone/>
            </a:pPr>
            <a:r>
              <a:t>… and anti-patterns!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38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Edge cas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Edge cases</a:t>
            </a:r>
          </a:p>
        </p:txBody>
      </p:sp>
      <p:sp>
        <p:nvSpPr>
          <p:cNvPr id="241" name="stale messag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stale messages</a:t>
            </a:r>
          </a:p>
          <a:p>
            <a:pPr marL="0" indent="0">
              <a:buSzTx/>
              <a:buNone/>
            </a:pPr>
            <a:r>
              <a:t>missed messages</a:t>
            </a:r>
          </a:p>
          <a:p>
            <a:pPr marL="0" indent="0">
              <a:buSzTx/>
              <a:buNone/>
            </a:pPr>
            <a:r>
              <a:t>order of receiving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41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work.png" descr="work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30954" y="2727148"/>
            <a:ext cx="9322092" cy="82617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Screen Shot 2017-09-02 at 13.51.47.png" descr="Screen Shot 2017-09-02 at 13.51.4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5274" y="400555"/>
            <a:ext cx="21813451" cy="129148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hueOff val="-78595"/>
            <a:satOff val="12505"/>
            <a:lumOff val="1387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nsq_blue.png" descr="nsq_blu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05615" y="3262374"/>
            <a:ext cx="1367970" cy="1367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docker.png" descr="docker.png"/>
          <p:cNvPicPr>
            <a:picLocks noChangeAspect="1"/>
          </p:cNvPicPr>
          <p:nvPr/>
        </p:nvPicPr>
        <p:blipFill>
          <a:blip r:embed="rId3">
            <a:alphaModFix amt="30053"/>
            <a:extLst/>
          </a:blip>
          <a:stretch>
            <a:fillRect/>
          </a:stretch>
        </p:blipFill>
        <p:spPr>
          <a:xfrm>
            <a:off x="14778882" y="8041592"/>
            <a:ext cx="1621434" cy="1211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Screen Shot 2017-09-10 at 19.15.00.png" descr="Screen Shot 2017-09-10 at 19.15.00.png"/>
          <p:cNvPicPr>
            <a:picLocks noChangeAspect="1"/>
          </p:cNvPicPr>
          <p:nvPr/>
        </p:nvPicPr>
        <p:blipFill>
          <a:blip r:embed="rId4">
            <a:alphaModFix amt="49951"/>
            <a:extLst/>
          </a:blip>
          <a:stretch>
            <a:fillRect/>
          </a:stretch>
        </p:blipFill>
        <p:spPr>
          <a:xfrm>
            <a:off x="8183050" y="3522903"/>
            <a:ext cx="1621434" cy="846911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REST"/>
          <p:cNvSpPr txBox="1"/>
          <p:nvPr/>
        </p:nvSpPr>
        <p:spPr>
          <a:xfrm>
            <a:off x="8224084" y="4994907"/>
            <a:ext cx="1539367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REST</a:t>
            </a:r>
          </a:p>
        </p:txBody>
      </p:sp>
      <p:sp>
        <p:nvSpPr>
          <p:cNvPr id="251" name="Messaging"/>
          <p:cNvSpPr txBox="1"/>
          <p:nvPr/>
        </p:nvSpPr>
        <p:spPr>
          <a:xfrm>
            <a:off x="14106782" y="4994907"/>
            <a:ext cx="2965637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Messaging</a:t>
            </a:r>
          </a:p>
        </p:txBody>
      </p:sp>
      <p:sp>
        <p:nvSpPr>
          <p:cNvPr id="252" name="Service Discovery"/>
          <p:cNvSpPr txBox="1"/>
          <p:nvPr/>
        </p:nvSpPr>
        <p:spPr>
          <a:xfrm>
            <a:off x="6444657" y="9694800"/>
            <a:ext cx="5098220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Service Discovery</a:t>
            </a:r>
          </a:p>
        </p:txBody>
      </p:sp>
      <p:sp>
        <p:nvSpPr>
          <p:cNvPr id="253" name="Containerisation"/>
          <p:cNvSpPr txBox="1"/>
          <p:nvPr/>
        </p:nvSpPr>
        <p:spPr>
          <a:xfrm>
            <a:off x="13178621" y="9694800"/>
            <a:ext cx="4821958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Containerisation</a:t>
            </a:r>
          </a:p>
        </p:txBody>
      </p:sp>
      <p:pic>
        <p:nvPicPr>
          <p:cNvPr id="254" name="consul_logo_large.png" descr="consul_logo_lar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183050" y="7836651"/>
            <a:ext cx="1621434" cy="1621435"/>
          </a:xfrm>
          <a:prstGeom prst="rect">
            <a:avLst/>
          </a:prstGeom>
          <a:ln w="12700">
            <a:miter lim="400000"/>
          </a:ln>
        </p:spPr>
      </p:pic>
      <p:sp>
        <p:nvSpPr>
          <p:cNvPr id="255" name="You are here"/>
          <p:cNvSpPr/>
          <p:nvPr/>
        </p:nvSpPr>
        <p:spPr>
          <a:xfrm rot="1587358">
            <a:off x="4604974" y="6607802"/>
            <a:ext cx="3537207" cy="1473739"/>
          </a:xfrm>
          <a:prstGeom prst="rightArrow">
            <a:avLst>
              <a:gd name="adj1" fmla="val 52000"/>
              <a:gd name="adj2" fmla="val 68940"/>
            </a:avLst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You are here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ervice discover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Service discovery</a:t>
            </a:r>
          </a:p>
        </p:txBody>
      </p:sp>
      <p:sp>
        <p:nvSpPr>
          <p:cNvPr id="258" name="nam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1" marL="0" indent="228600">
              <a:buSzTx/>
              <a:buNone/>
            </a:pPr>
            <a:r>
              <a:t>name</a:t>
            </a:r>
          </a:p>
          <a:p>
            <a:pPr lvl="1" marL="0" indent="228600">
              <a:buSzTx/>
              <a:buNone/>
            </a:pPr>
            <a:r>
              <a:t>location</a:t>
            </a:r>
          </a:p>
          <a:p>
            <a:pPr lvl="1" marL="0" indent="228600">
              <a:buSzTx/>
              <a:buNone/>
            </a:pPr>
            <a:r>
              <a:t>health check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FindING servi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FindING service</a:t>
            </a:r>
          </a:p>
        </p:txBody>
      </p:sp>
      <p:sp>
        <p:nvSpPr>
          <p:cNvPr id="261" name="setup Consul as DN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setup Consul as DNS</a:t>
            </a:r>
          </a:p>
          <a:p>
            <a:pPr marL="0" indent="0">
              <a:buSzTx/>
              <a:buNone/>
            </a:pPr>
            <a:r>
              <a:t>poll Consul with HTTP</a:t>
            </a:r>
          </a:p>
          <a:p>
            <a:pPr marL="0" indent="0">
              <a:buSzTx/>
              <a:buNone/>
            </a:pPr>
            <a:r>
              <a:t>events from Consul</a:t>
            </a:r>
          </a:p>
          <a:p>
            <a:pPr marL="0" indent="0">
              <a:buSzTx/>
              <a:buNone/>
            </a:pPr>
            <a:r>
              <a:t>consul-template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61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Screen Shot 2017-09-02 at 14.09.29.png" descr="Screen Shot 2017-09-02 at 14.09.2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75936" y="505684"/>
            <a:ext cx="17632128" cy="127046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Screen Shot 2017-09-02 at 14.00.16.png" descr="Screen Shot 2017-09-02 at 14.00.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646633" y="563071"/>
            <a:ext cx="11090906" cy="125900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Screen Shot 2017-09-17 at 18.18.48.png" descr="Screen Shot 2017-09-17 at 18.18.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1767" y="242617"/>
            <a:ext cx="22160466" cy="132307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hueOff val="-78595"/>
            <a:satOff val="12505"/>
            <a:lumOff val="13871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nsq_blue.png" descr="nsq_blu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905615" y="3262374"/>
            <a:ext cx="1367970" cy="1367970"/>
          </a:xfrm>
          <a:prstGeom prst="rect">
            <a:avLst/>
          </a:prstGeom>
          <a:ln w="12700">
            <a:miter lim="400000"/>
          </a:ln>
        </p:spPr>
      </p:pic>
      <p:pic>
        <p:nvPicPr>
          <p:cNvPr id="268" name="docker.png" descr="docker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78882" y="8041592"/>
            <a:ext cx="1621434" cy="12115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Screen Shot 2017-09-10 at 19.15.00.png" descr="Screen Shot 2017-09-10 at 19.15.00.png"/>
          <p:cNvPicPr>
            <a:picLocks noChangeAspect="1"/>
          </p:cNvPicPr>
          <p:nvPr/>
        </p:nvPicPr>
        <p:blipFill>
          <a:blip r:embed="rId4">
            <a:alphaModFix amt="49951"/>
            <a:extLst/>
          </a:blip>
          <a:stretch>
            <a:fillRect/>
          </a:stretch>
        </p:blipFill>
        <p:spPr>
          <a:xfrm>
            <a:off x="8183050" y="3522903"/>
            <a:ext cx="1621434" cy="846911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REST"/>
          <p:cNvSpPr txBox="1"/>
          <p:nvPr/>
        </p:nvSpPr>
        <p:spPr>
          <a:xfrm>
            <a:off x="8224084" y="4880607"/>
            <a:ext cx="1539367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REST</a:t>
            </a:r>
          </a:p>
        </p:txBody>
      </p:sp>
      <p:sp>
        <p:nvSpPr>
          <p:cNvPr id="271" name="Messaging"/>
          <p:cNvSpPr txBox="1"/>
          <p:nvPr/>
        </p:nvSpPr>
        <p:spPr>
          <a:xfrm>
            <a:off x="14106782" y="4880607"/>
            <a:ext cx="2965637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Messaging</a:t>
            </a:r>
          </a:p>
        </p:txBody>
      </p:sp>
      <p:sp>
        <p:nvSpPr>
          <p:cNvPr id="272" name="Service Discovery"/>
          <p:cNvSpPr txBox="1"/>
          <p:nvPr/>
        </p:nvSpPr>
        <p:spPr>
          <a:xfrm>
            <a:off x="6444657" y="9580500"/>
            <a:ext cx="5098220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Service Discovery</a:t>
            </a:r>
          </a:p>
        </p:txBody>
      </p:sp>
      <p:sp>
        <p:nvSpPr>
          <p:cNvPr id="273" name="Containerisation"/>
          <p:cNvSpPr txBox="1"/>
          <p:nvPr/>
        </p:nvSpPr>
        <p:spPr>
          <a:xfrm>
            <a:off x="13178621" y="9580500"/>
            <a:ext cx="4821958" cy="879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50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Containerisation</a:t>
            </a:r>
          </a:p>
        </p:txBody>
      </p:sp>
      <p:pic>
        <p:nvPicPr>
          <p:cNvPr id="274" name="consul_logo_large.png" descr="consul_logo_lar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183050" y="7836651"/>
            <a:ext cx="1621434" cy="1621435"/>
          </a:xfrm>
          <a:prstGeom prst="rect">
            <a:avLst/>
          </a:prstGeom>
          <a:ln w="12700">
            <a:miter lim="400000"/>
          </a:ln>
        </p:spPr>
      </p:pic>
      <p:sp>
        <p:nvSpPr>
          <p:cNvPr id="275" name="You are here"/>
          <p:cNvSpPr/>
          <p:nvPr/>
        </p:nvSpPr>
        <p:spPr>
          <a:xfrm rot="1587358">
            <a:off x="11433115" y="6751360"/>
            <a:ext cx="3309353" cy="1473739"/>
          </a:xfrm>
          <a:prstGeom prst="rightArrow">
            <a:avLst>
              <a:gd name="adj1" fmla="val 52000"/>
              <a:gd name="adj2" fmla="val 68940"/>
            </a:avLst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You are here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Containeris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Containerisation</a:t>
            </a:r>
          </a:p>
        </p:txBody>
      </p:sp>
      <p:sp>
        <p:nvSpPr>
          <p:cNvPr id="278" name="recip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recipe</a:t>
            </a:r>
          </a:p>
          <a:p>
            <a:pPr marL="0" indent="0">
              <a:buSzTx/>
              <a:buNone/>
            </a:pPr>
            <a:r>
              <a:t>image</a:t>
            </a:r>
          </a:p>
          <a:p>
            <a:pPr marL="0" indent="0">
              <a:buSzTx/>
              <a:buNone/>
            </a:pPr>
            <a:r>
              <a:t>container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78" grpId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Benefi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Benefits</a:t>
            </a:r>
          </a:p>
        </p:txBody>
      </p:sp>
      <p:sp>
        <p:nvSpPr>
          <p:cNvPr id="281" name="service managemen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service management</a:t>
            </a:r>
          </a:p>
          <a:p>
            <a:pPr marL="0" indent="0">
              <a:buSzTx/>
              <a:buNone/>
            </a:pPr>
            <a:r>
              <a:t>service environment</a:t>
            </a:r>
          </a:p>
          <a:p>
            <a:pPr marL="0" indent="0">
              <a:buSzTx/>
              <a:buNone/>
            </a:pPr>
            <a:r>
              <a:t>run on my machine</a:t>
            </a:r>
          </a:p>
          <a:p>
            <a:pPr marL="0" indent="0">
              <a:buSzTx/>
              <a:buNone/>
            </a:pPr>
            <a:r>
              <a:t>everything is in the code!</a:t>
            </a:r>
          </a:p>
        </p:txBody>
      </p:sp>
      <p:sp>
        <p:nvSpPr>
          <p:cNvPr id="282" name="Heart"/>
          <p:cNvSpPr/>
          <p:nvPr/>
        </p:nvSpPr>
        <p:spPr>
          <a:xfrm rot="540000">
            <a:off x="13232789" y="10624410"/>
            <a:ext cx="1660872" cy="14677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6" h="21433" fill="norm" stroke="1" extrusionOk="0">
                <a:moveTo>
                  <a:pt x="5838" y="8"/>
                </a:moveTo>
                <a:cubicBezTo>
                  <a:pt x="3712" y="114"/>
                  <a:pt x="158" y="1891"/>
                  <a:pt x="2" y="7232"/>
                </a:cubicBezTo>
                <a:cubicBezTo>
                  <a:pt x="-54" y="9134"/>
                  <a:pt x="1253" y="14877"/>
                  <a:pt x="10702" y="21433"/>
                </a:cubicBezTo>
                <a:cubicBezTo>
                  <a:pt x="20130" y="14892"/>
                  <a:pt x="21546" y="9139"/>
                  <a:pt x="21505" y="7232"/>
                </a:cubicBezTo>
                <a:cubicBezTo>
                  <a:pt x="21391" y="1889"/>
                  <a:pt x="17806" y="115"/>
                  <a:pt x="15669" y="8"/>
                </a:cubicBezTo>
                <a:cubicBezTo>
                  <a:pt x="12170" y="-167"/>
                  <a:pt x="10753" y="2729"/>
                  <a:pt x="10753" y="2729"/>
                </a:cubicBezTo>
                <a:cubicBezTo>
                  <a:pt x="10753" y="2729"/>
                  <a:pt x="9337" y="-167"/>
                  <a:pt x="5838" y="8"/>
                </a:cubicBezTo>
                <a:close/>
              </a:path>
            </a:pathLst>
          </a:cu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2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81" grpId="1"/>
      <p:bldP build="whole" bldLvl="1" animBg="1" rev="0" advAuto="0" spid="282" grpId="2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Screen Shot 2017-09-12 at 14.11.31.png" descr="Screen Shot 2017-09-12 at 14.11.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20396" y="499141"/>
            <a:ext cx="20943293" cy="12717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Rectangle"/>
          <p:cNvSpPr/>
          <p:nvPr/>
        </p:nvSpPr>
        <p:spPr>
          <a:xfrm>
            <a:off x="15719635" y="-18005"/>
            <a:ext cx="8912546" cy="13752011"/>
          </a:xfrm>
          <a:prstGeom prst="rect">
            <a:avLst/>
          </a:prstGeom>
          <a:solidFill>
            <a:schemeClr val="accent4">
              <a:hueOff val="141567"/>
              <a:satOff val="12213"/>
              <a:lumOff val="21573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287" name="Rectangle"/>
          <p:cNvSpPr/>
          <p:nvPr/>
        </p:nvSpPr>
        <p:spPr>
          <a:xfrm>
            <a:off x="-89783" y="-18005"/>
            <a:ext cx="15812779" cy="13752011"/>
          </a:xfrm>
          <a:prstGeom prst="rect">
            <a:avLst/>
          </a:prstGeom>
          <a:solidFill>
            <a:schemeClr val="accent1">
              <a:hueOff val="-78595"/>
              <a:satOff val="12505"/>
              <a:lumOff val="13871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288" name="Rectangle"/>
          <p:cNvSpPr/>
          <p:nvPr/>
        </p:nvSpPr>
        <p:spPr>
          <a:xfrm>
            <a:off x="1642661" y="2555801"/>
            <a:ext cx="5655075" cy="736071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50800" dist="127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289" name="consul"/>
          <p:cNvSpPr/>
          <p:nvPr/>
        </p:nvSpPr>
        <p:spPr>
          <a:xfrm>
            <a:off x="1845104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consul</a:t>
            </a:r>
          </a:p>
        </p:txBody>
      </p:sp>
      <p:sp>
        <p:nvSpPr>
          <p:cNvPr id="290" name="nsqd"/>
          <p:cNvSpPr/>
          <p:nvPr/>
        </p:nvSpPr>
        <p:spPr>
          <a:xfrm>
            <a:off x="1845104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nsqd</a:t>
            </a:r>
          </a:p>
        </p:txBody>
      </p:sp>
      <p:sp>
        <p:nvSpPr>
          <p:cNvPr id="291" name="nsqadmin"/>
          <p:cNvSpPr/>
          <p:nvPr/>
        </p:nvSpPr>
        <p:spPr>
          <a:xfrm>
            <a:off x="1845104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nsqadmin</a:t>
            </a:r>
          </a:p>
        </p:txBody>
      </p:sp>
      <p:sp>
        <p:nvSpPr>
          <p:cNvPr id="292" name="go build"/>
          <p:cNvSpPr/>
          <p:nvPr/>
        </p:nvSpPr>
        <p:spPr>
          <a:xfrm>
            <a:off x="1845104" y="4072614"/>
            <a:ext cx="2540001" cy="762001"/>
          </a:xfrm>
          <a:prstGeom prst="rect">
            <a:avLst/>
          </a:prstGeom>
          <a:solidFill>
            <a:schemeClr val="accent1">
              <a:satOff val="-5995"/>
              <a:lumOff val="-1100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go build</a:t>
            </a:r>
          </a:p>
        </p:txBody>
      </p:sp>
      <p:sp>
        <p:nvSpPr>
          <p:cNvPr id="293" name="DEV 01"/>
          <p:cNvSpPr txBox="1"/>
          <p:nvPr/>
        </p:nvSpPr>
        <p:spPr>
          <a:xfrm>
            <a:off x="3686854" y="8996612"/>
            <a:ext cx="1566690" cy="67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600">
                <a:solidFill>
                  <a:schemeClr val="accent1">
                    <a:satOff val="-5995"/>
                    <a:lumOff val="-11002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DEV 01</a:t>
            </a:r>
          </a:p>
        </p:txBody>
      </p:sp>
      <p:pic>
        <p:nvPicPr>
          <p:cNvPr id="294" name="docker.png" descr="dock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7211" y="9065735"/>
            <a:ext cx="720052" cy="538032"/>
          </a:xfrm>
          <a:prstGeom prst="rect">
            <a:avLst/>
          </a:prstGeom>
          <a:ln w="12700">
            <a:miter lim="400000"/>
          </a:ln>
        </p:spPr>
      </p:pic>
      <p:sp>
        <p:nvSpPr>
          <p:cNvPr id="295" name="DEV…"/>
          <p:cNvSpPr txBox="1"/>
          <p:nvPr/>
        </p:nvSpPr>
        <p:spPr>
          <a:xfrm>
            <a:off x="6238631" y="11786361"/>
            <a:ext cx="3155951" cy="1565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8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DEV</a:t>
            </a:r>
          </a:p>
          <a:p>
            <a:pPr>
              <a:defRPr sz="48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datacenter</a:t>
            </a:r>
          </a:p>
        </p:txBody>
      </p:sp>
      <p:sp>
        <p:nvSpPr>
          <p:cNvPr id="296" name="registrator"/>
          <p:cNvSpPr/>
          <p:nvPr/>
        </p:nvSpPr>
        <p:spPr>
          <a:xfrm>
            <a:off x="4544317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registrator</a:t>
            </a:r>
          </a:p>
        </p:txBody>
      </p:sp>
      <p:sp>
        <p:nvSpPr>
          <p:cNvPr id="297" name="nsqlookupd"/>
          <p:cNvSpPr/>
          <p:nvPr/>
        </p:nvSpPr>
        <p:spPr>
          <a:xfrm>
            <a:off x="4544317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nsqlookupd</a:t>
            </a:r>
          </a:p>
        </p:txBody>
      </p:sp>
      <p:sp>
        <p:nvSpPr>
          <p:cNvPr id="298" name="logger"/>
          <p:cNvSpPr/>
          <p:nvPr/>
        </p:nvSpPr>
        <p:spPr>
          <a:xfrm>
            <a:off x="4544317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logger</a:t>
            </a:r>
          </a:p>
        </p:txBody>
      </p:sp>
      <p:sp>
        <p:nvSpPr>
          <p:cNvPr id="299" name="image build"/>
          <p:cNvSpPr/>
          <p:nvPr/>
        </p:nvSpPr>
        <p:spPr>
          <a:xfrm>
            <a:off x="4544317" y="4072614"/>
            <a:ext cx="2540001" cy="762001"/>
          </a:xfrm>
          <a:prstGeom prst="rect">
            <a:avLst/>
          </a:prstGeom>
          <a:solidFill>
            <a:schemeClr val="accent1">
              <a:satOff val="-5995"/>
              <a:lumOff val="-1100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image build</a:t>
            </a:r>
          </a:p>
        </p:txBody>
      </p:sp>
      <p:sp>
        <p:nvSpPr>
          <p:cNvPr id="300" name="Rectangle"/>
          <p:cNvSpPr/>
          <p:nvPr/>
        </p:nvSpPr>
        <p:spPr>
          <a:xfrm>
            <a:off x="8335477" y="2555801"/>
            <a:ext cx="5655075" cy="736071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50800" dist="127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301" name="consul"/>
          <p:cNvSpPr/>
          <p:nvPr/>
        </p:nvSpPr>
        <p:spPr>
          <a:xfrm>
            <a:off x="8537919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consul</a:t>
            </a:r>
          </a:p>
        </p:txBody>
      </p:sp>
      <p:sp>
        <p:nvSpPr>
          <p:cNvPr id="302" name="nsqd"/>
          <p:cNvSpPr/>
          <p:nvPr/>
        </p:nvSpPr>
        <p:spPr>
          <a:xfrm>
            <a:off x="8537919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nsqd</a:t>
            </a:r>
          </a:p>
        </p:txBody>
      </p:sp>
      <p:sp>
        <p:nvSpPr>
          <p:cNvPr id="303" name="nsqadmin"/>
          <p:cNvSpPr/>
          <p:nvPr/>
        </p:nvSpPr>
        <p:spPr>
          <a:xfrm>
            <a:off x="8537919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nsqadmin</a:t>
            </a:r>
          </a:p>
        </p:txBody>
      </p:sp>
      <p:sp>
        <p:nvSpPr>
          <p:cNvPr id="304" name="registry"/>
          <p:cNvSpPr/>
          <p:nvPr/>
        </p:nvSpPr>
        <p:spPr>
          <a:xfrm>
            <a:off x="8537919" y="4072614"/>
            <a:ext cx="2540001" cy="762001"/>
          </a:xfrm>
          <a:prstGeom prst="rect">
            <a:avLst/>
          </a:prstGeom>
          <a:solidFill>
            <a:schemeClr val="accent1">
              <a:satOff val="-5995"/>
              <a:lumOff val="-1100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registry</a:t>
            </a:r>
          </a:p>
        </p:txBody>
      </p:sp>
      <p:sp>
        <p:nvSpPr>
          <p:cNvPr id="305" name="DEV 02"/>
          <p:cNvSpPr txBox="1"/>
          <p:nvPr/>
        </p:nvSpPr>
        <p:spPr>
          <a:xfrm>
            <a:off x="10379669" y="8996612"/>
            <a:ext cx="1566690" cy="67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600">
                <a:solidFill>
                  <a:schemeClr val="accent1">
                    <a:satOff val="-5995"/>
                    <a:lumOff val="-11002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DEV 02</a:t>
            </a:r>
          </a:p>
        </p:txBody>
      </p:sp>
      <p:pic>
        <p:nvPicPr>
          <p:cNvPr id="306" name="docker.png" descr="dock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28542" y="9065735"/>
            <a:ext cx="720052" cy="538032"/>
          </a:xfrm>
          <a:prstGeom prst="rect">
            <a:avLst/>
          </a:prstGeom>
          <a:ln w="12700">
            <a:miter lim="400000"/>
          </a:ln>
        </p:spPr>
      </p:pic>
      <p:sp>
        <p:nvSpPr>
          <p:cNvPr id="307" name="registrator"/>
          <p:cNvSpPr/>
          <p:nvPr/>
        </p:nvSpPr>
        <p:spPr>
          <a:xfrm>
            <a:off x="11237132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registrator</a:t>
            </a:r>
          </a:p>
        </p:txBody>
      </p:sp>
      <p:sp>
        <p:nvSpPr>
          <p:cNvPr id="308" name="nsqlookupd"/>
          <p:cNvSpPr/>
          <p:nvPr/>
        </p:nvSpPr>
        <p:spPr>
          <a:xfrm>
            <a:off x="11237132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nsqlookupd</a:t>
            </a:r>
          </a:p>
        </p:txBody>
      </p:sp>
      <p:sp>
        <p:nvSpPr>
          <p:cNvPr id="309" name="logger"/>
          <p:cNvSpPr/>
          <p:nvPr/>
        </p:nvSpPr>
        <p:spPr>
          <a:xfrm>
            <a:off x="11237132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logger</a:t>
            </a:r>
          </a:p>
        </p:txBody>
      </p:sp>
      <p:sp>
        <p:nvSpPr>
          <p:cNvPr id="310" name="deployer"/>
          <p:cNvSpPr/>
          <p:nvPr/>
        </p:nvSpPr>
        <p:spPr>
          <a:xfrm>
            <a:off x="11237132" y="4072614"/>
            <a:ext cx="2540001" cy="762001"/>
          </a:xfrm>
          <a:prstGeom prst="rect">
            <a:avLst/>
          </a:prstGeom>
          <a:solidFill>
            <a:schemeClr val="accent1">
              <a:satOff val="-5995"/>
              <a:lumOff val="-1100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deployer</a:t>
            </a:r>
          </a:p>
        </p:txBody>
      </p:sp>
      <p:sp>
        <p:nvSpPr>
          <p:cNvPr id="311" name="Rectangle"/>
          <p:cNvSpPr/>
          <p:nvPr/>
        </p:nvSpPr>
        <p:spPr>
          <a:xfrm>
            <a:off x="17348372" y="2555801"/>
            <a:ext cx="5655074" cy="736071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50800" dist="12700" dir="5400000">
              <a:srgbClr val="000000">
                <a:alpha val="50000"/>
              </a:srgbClr>
            </a:outerShdw>
          </a:effectLst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312" name="consul"/>
          <p:cNvSpPr/>
          <p:nvPr/>
        </p:nvSpPr>
        <p:spPr>
          <a:xfrm>
            <a:off x="17550813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consul</a:t>
            </a:r>
          </a:p>
        </p:txBody>
      </p:sp>
      <p:sp>
        <p:nvSpPr>
          <p:cNvPr id="313" name="nsqd"/>
          <p:cNvSpPr/>
          <p:nvPr/>
        </p:nvSpPr>
        <p:spPr>
          <a:xfrm>
            <a:off x="17550813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nsqd</a:t>
            </a:r>
          </a:p>
        </p:txBody>
      </p:sp>
      <p:sp>
        <p:nvSpPr>
          <p:cNvPr id="314" name="nsqadmin"/>
          <p:cNvSpPr/>
          <p:nvPr/>
        </p:nvSpPr>
        <p:spPr>
          <a:xfrm>
            <a:off x="17550813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nsqadmin</a:t>
            </a:r>
          </a:p>
        </p:txBody>
      </p:sp>
      <p:sp>
        <p:nvSpPr>
          <p:cNvPr id="315" name="sensor"/>
          <p:cNvSpPr/>
          <p:nvPr/>
        </p:nvSpPr>
        <p:spPr>
          <a:xfrm>
            <a:off x="17550813" y="4072614"/>
            <a:ext cx="2540001" cy="762001"/>
          </a:xfrm>
          <a:prstGeom prst="rect">
            <a:avLst/>
          </a:prstGeom>
          <a:solidFill>
            <a:schemeClr val="accent3">
              <a:satOff val="1837"/>
              <a:lumOff val="-8808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sensor</a:t>
            </a:r>
          </a:p>
        </p:txBody>
      </p:sp>
      <p:sp>
        <p:nvSpPr>
          <p:cNvPr id="316" name="AWS 01"/>
          <p:cNvSpPr txBox="1"/>
          <p:nvPr/>
        </p:nvSpPr>
        <p:spPr>
          <a:xfrm>
            <a:off x="19370016" y="8996612"/>
            <a:ext cx="1611784" cy="676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3600">
                <a:solidFill>
                  <a:schemeClr val="accent4">
                    <a:hueOff val="-81543"/>
                    <a:satOff val="3097"/>
                    <a:lumOff val="-8662"/>
                  </a:schemeClr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AWS 01</a:t>
            </a:r>
          </a:p>
        </p:txBody>
      </p:sp>
      <p:pic>
        <p:nvPicPr>
          <p:cNvPr id="317" name="docker.png" descr="docker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641436" y="9065735"/>
            <a:ext cx="720052" cy="538032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registrator"/>
          <p:cNvSpPr/>
          <p:nvPr/>
        </p:nvSpPr>
        <p:spPr>
          <a:xfrm>
            <a:off x="20250027" y="7172626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registrator</a:t>
            </a:r>
          </a:p>
        </p:txBody>
      </p:sp>
      <p:sp>
        <p:nvSpPr>
          <p:cNvPr id="319" name="nsqlookupd"/>
          <p:cNvSpPr/>
          <p:nvPr/>
        </p:nvSpPr>
        <p:spPr>
          <a:xfrm>
            <a:off x="20250027" y="6199957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nsqlookupd</a:t>
            </a:r>
          </a:p>
        </p:txBody>
      </p:sp>
      <p:sp>
        <p:nvSpPr>
          <p:cNvPr id="320" name="logger"/>
          <p:cNvSpPr/>
          <p:nvPr/>
        </p:nvSpPr>
        <p:spPr>
          <a:xfrm>
            <a:off x="20250027" y="5240689"/>
            <a:ext cx="2540001" cy="762001"/>
          </a:xfrm>
          <a:prstGeom prst="rect">
            <a:avLst/>
          </a:prstGeom>
          <a:solidFill>
            <a:srgbClr val="B4B4B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logger</a:t>
            </a:r>
          </a:p>
        </p:txBody>
      </p:sp>
      <p:sp>
        <p:nvSpPr>
          <p:cNvPr id="321" name="app"/>
          <p:cNvSpPr/>
          <p:nvPr/>
        </p:nvSpPr>
        <p:spPr>
          <a:xfrm>
            <a:off x="20250027" y="4072614"/>
            <a:ext cx="2540001" cy="762001"/>
          </a:xfrm>
          <a:prstGeom prst="rect">
            <a:avLst/>
          </a:prstGeom>
          <a:solidFill>
            <a:schemeClr val="accent3">
              <a:satOff val="1837"/>
              <a:lumOff val="-8808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app</a:t>
            </a:r>
          </a:p>
        </p:txBody>
      </p:sp>
      <p:sp>
        <p:nvSpPr>
          <p:cNvPr id="322" name="worker"/>
          <p:cNvSpPr/>
          <p:nvPr/>
        </p:nvSpPr>
        <p:spPr>
          <a:xfrm>
            <a:off x="17550813" y="3109179"/>
            <a:ext cx="2540001" cy="762001"/>
          </a:xfrm>
          <a:prstGeom prst="rect">
            <a:avLst/>
          </a:prstGeom>
          <a:solidFill>
            <a:schemeClr val="accent3">
              <a:satOff val="1837"/>
              <a:lumOff val="-8808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worker</a:t>
            </a:r>
          </a:p>
        </p:txBody>
      </p:sp>
      <p:sp>
        <p:nvSpPr>
          <p:cNvPr id="323" name="Rectangle"/>
          <p:cNvSpPr/>
          <p:nvPr/>
        </p:nvSpPr>
        <p:spPr>
          <a:xfrm>
            <a:off x="20250027" y="3109179"/>
            <a:ext cx="2540001" cy="762001"/>
          </a:xfrm>
          <a:prstGeom prst="rect">
            <a:avLst/>
          </a:prstGeom>
          <a:ln w="12700">
            <a:solidFill>
              <a:schemeClr val="accent3">
                <a:satOff val="4450"/>
                <a:lumOff val="-16871"/>
              </a:schemeClr>
            </a:solidFill>
            <a:custDash>
              <a:ds d="200000" sp="200000"/>
            </a:custDash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324" name="AWS…"/>
          <p:cNvSpPr txBox="1"/>
          <p:nvPr/>
        </p:nvSpPr>
        <p:spPr>
          <a:xfrm>
            <a:off x="18597933" y="11786361"/>
            <a:ext cx="3155951" cy="15652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>
              <a:defRPr sz="48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AWS</a:t>
            </a:r>
          </a:p>
          <a:p>
            <a:pPr>
              <a:defRPr sz="48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  <a:r>
              <a:t>datacenter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ithub.com/minus5/examples-services"/>
          <p:cNvSpPr txBox="1"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github.com/minus5/examples-services</a:t>
            </a:r>
          </a:p>
        </p:txBody>
      </p:sp>
      <p:pic>
        <p:nvPicPr>
          <p:cNvPr id="327" name="golang-card.png" descr="golang-car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29354" y="7224183"/>
            <a:ext cx="3725292" cy="18626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minus5.jpg" descr="minus5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2768" r="0" b="2768"/>
          <a:stretch>
            <a:fillRect/>
          </a:stretch>
        </p:blipFill>
        <p:spPr>
          <a:xfrm>
            <a:off x="2318543" y="384715"/>
            <a:ext cx="19747056" cy="11139365"/>
          </a:xfrm>
          <a:prstGeom prst="rect">
            <a:avLst/>
          </a:prstGeom>
        </p:spPr>
      </p:pic>
      <p:sp>
        <p:nvSpPr>
          <p:cNvPr id="330" name="marin.prcela@minus5.hr"/>
          <p:cNvSpPr txBox="1"/>
          <p:nvPr>
            <p:ph type="body" sz="quarter" idx="1"/>
          </p:nvPr>
        </p:nvSpPr>
        <p:spPr>
          <a:xfrm>
            <a:off x="4833937" y="11820907"/>
            <a:ext cx="14716126" cy="1589485"/>
          </a:xfrm>
          <a:prstGeom prst="rect">
            <a:avLst/>
          </a:prstGeom>
        </p:spPr>
        <p:txBody>
          <a:bodyPr/>
          <a:lstStyle/>
          <a:p>
            <a:pPr/>
            <a:r>
              <a:t> </a:t>
            </a:r>
            <a:r>
              <a:rPr>
                <a:hlinkClick r:id="rId3" invalidUrl="" action="" tgtFrame="" tooltip="" history="1" highlightClick="0" endSnd="0"/>
              </a:rPr>
              <a:t>marin.prcela@minus5.hr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porti-android.png" descr="sporti-androi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21926" y="1682862"/>
            <a:ext cx="13044019" cy="1114834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sporti-ios.png" descr="sporti-io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04978" y="1704814"/>
            <a:ext cx="12083333" cy="1030637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IMG_3314.JPG" descr="IMG_331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0401" y="229200"/>
            <a:ext cx="9943198" cy="132575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satOff val="5412"/>
            <a:lumOff val="-307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What are Microservice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cap="none">
                <a:solidFill>
                  <a:srgbClr val="FFFFFF"/>
                </a:solidFill>
              </a:defRPr>
            </a:lvl1pPr>
          </a:lstStyle>
          <a:p>
            <a:pPr/>
            <a:r>
              <a:t>What are Microservices?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loosely coupled…"/>
          <p:cNvSpPr txBox="1"/>
          <p:nvPr>
            <p:ph type="body" idx="1"/>
          </p:nvPr>
        </p:nvSpPr>
        <p:spPr>
          <a:xfrm>
            <a:off x="3548062" y="1017984"/>
            <a:ext cx="17287876" cy="1168003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loosely coupled</a:t>
            </a:r>
          </a:p>
          <a:p>
            <a:pPr marL="0" indent="0">
              <a:buSzTx/>
              <a:buNone/>
            </a:pPr>
            <a:r>
              <a:t>business capabilities</a:t>
            </a:r>
          </a:p>
          <a:p>
            <a:pPr marL="0" indent="0">
              <a:buSzTx/>
              <a:buNone/>
            </a:pPr>
            <a:r>
              <a:t>enable continioius delivery</a:t>
            </a:r>
          </a:p>
          <a:p>
            <a:pPr marL="0" indent="0">
              <a:buSzTx/>
              <a:buNone/>
            </a:pPr>
            <a:r>
              <a:t>evolve techology stack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3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frontend"/>
          <p:cNvSpPr/>
          <p:nvPr/>
        </p:nvSpPr>
        <p:spPr>
          <a:xfrm>
            <a:off x="6098007" y="4639639"/>
            <a:ext cx="3128974" cy="86677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frontend</a:t>
            </a:r>
          </a:p>
        </p:txBody>
      </p:sp>
      <p:sp>
        <p:nvSpPr>
          <p:cNvPr id="138" name="Cylinder"/>
          <p:cNvSpPr/>
          <p:nvPr/>
        </p:nvSpPr>
        <p:spPr>
          <a:xfrm>
            <a:off x="6980587" y="8827830"/>
            <a:ext cx="1363813" cy="18004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3">
              <a:satOff val="4450"/>
              <a:lumOff val="-16871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139" name="backend"/>
          <p:cNvSpPr/>
          <p:nvPr/>
        </p:nvSpPr>
        <p:spPr>
          <a:xfrm>
            <a:off x="6098007" y="5783809"/>
            <a:ext cx="3128974" cy="2752777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backend</a:t>
            </a:r>
          </a:p>
        </p:txBody>
      </p:sp>
      <p:sp>
        <p:nvSpPr>
          <p:cNvPr id="140" name="accounts"/>
          <p:cNvSpPr/>
          <p:nvPr/>
        </p:nvSpPr>
        <p:spPr>
          <a:xfrm>
            <a:off x="12065268" y="8219957"/>
            <a:ext cx="2392649" cy="763785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accounts</a:t>
            </a:r>
          </a:p>
        </p:txBody>
      </p:sp>
      <p:sp>
        <p:nvSpPr>
          <p:cNvPr id="141" name="Cylinder"/>
          <p:cNvSpPr/>
          <p:nvPr/>
        </p:nvSpPr>
        <p:spPr>
          <a:xfrm>
            <a:off x="14092770" y="8886478"/>
            <a:ext cx="656581" cy="8667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4">
              <a:hueOff val="-81543"/>
              <a:satOff val="3097"/>
              <a:lumOff val="-8662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142" name="frontend"/>
          <p:cNvSpPr/>
          <p:nvPr/>
        </p:nvSpPr>
        <p:spPr>
          <a:xfrm>
            <a:off x="11877125" y="4639639"/>
            <a:ext cx="6404868" cy="866776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frontend</a:t>
            </a:r>
          </a:p>
        </p:txBody>
      </p:sp>
      <p:sp>
        <p:nvSpPr>
          <p:cNvPr id="143" name="Line"/>
          <p:cNvSpPr/>
          <p:nvPr/>
        </p:nvSpPr>
        <p:spPr>
          <a:xfrm flipV="1">
            <a:off x="10646124" y="3003776"/>
            <a:ext cx="1" cy="7708449"/>
          </a:xfrm>
          <a:prstGeom prst="line">
            <a:avLst/>
          </a:prstGeom>
          <a:ln w="25400" cap="rnd">
            <a:solidFill>
              <a:srgbClr val="808785">
                <a:alpha val="40524"/>
              </a:srgbClr>
            </a:solidFill>
            <a:custDash>
              <a:ds d="100000" sp="200000"/>
            </a:custDash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144" name="Monolith"/>
          <p:cNvSpPr txBox="1"/>
          <p:nvPr/>
        </p:nvSpPr>
        <p:spPr>
          <a:xfrm>
            <a:off x="6410600" y="2318060"/>
            <a:ext cx="2503787" cy="854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Monolith</a:t>
            </a:r>
          </a:p>
        </p:txBody>
      </p:sp>
      <p:sp>
        <p:nvSpPr>
          <p:cNvPr id="145" name="Microservices"/>
          <p:cNvSpPr txBox="1"/>
          <p:nvPr/>
        </p:nvSpPr>
        <p:spPr>
          <a:xfrm>
            <a:off x="13180858" y="2336340"/>
            <a:ext cx="3797401" cy="8540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4800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Microservices</a:t>
            </a:r>
          </a:p>
        </p:txBody>
      </p:sp>
      <p:sp>
        <p:nvSpPr>
          <p:cNvPr id="146" name="tickets"/>
          <p:cNvSpPr/>
          <p:nvPr/>
        </p:nvSpPr>
        <p:spPr>
          <a:xfrm>
            <a:off x="12947849" y="6060288"/>
            <a:ext cx="2395967" cy="763786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tickets</a:t>
            </a:r>
          </a:p>
        </p:txBody>
      </p:sp>
      <p:sp>
        <p:nvSpPr>
          <p:cNvPr id="147" name="Cylinder"/>
          <p:cNvSpPr/>
          <p:nvPr/>
        </p:nvSpPr>
        <p:spPr>
          <a:xfrm>
            <a:off x="14978670" y="6726810"/>
            <a:ext cx="656580" cy="8667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4">
              <a:hueOff val="-81543"/>
              <a:satOff val="3097"/>
              <a:lumOff val="-8662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  <p:sp>
        <p:nvSpPr>
          <p:cNvPr id="148" name="odds"/>
          <p:cNvSpPr/>
          <p:nvPr/>
        </p:nvSpPr>
        <p:spPr>
          <a:xfrm>
            <a:off x="15601911" y="7886696"/>
            <a:ext cx="2392648" cy="763785"/>
          </a:xfrm>
          <a:prstGeom prst="rect">
            <a:avLst/>
          </a:prstGeom>
          <a:solidFill>
            <a:schemeClr val="accent5">
              <a:hueOff val="-608019"/>
              <a:satOff val="-16379"/>
              <a:lumOff val="25127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>
              <a:defRPr sz="3600"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odds</a:t>
            </a:r>
          </a:p>
        </p:txBody>
      </p:sp>
      <p:sp>
        <p:nvSpPr>
          <p:cNvPr id="149" name="Cylinder"/>
          <p:cNvSpPr/>
          <p:nvPr/>
        </p:nvSpPr>
        <p:spPr>
          <a:xfrm>
            <a:off x="17629413" y="8553217"/>
            <a:ext cx="656581" cy="8667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4">
              <a:hueOff val="-81543"/>
              <a:satOff val="3097"/>
              <a:lumOff val="-8662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>
              <a:defRPr sz="5000">
                <a:solidFill>
                  <a:srgbClr val="FFFFFF"/>
                </a:solidFill>
                <a:latin typeface="+mn-lt"/>
                <a:ea typeface="+mn-ea"/>
                <a:cs typeface="+mn-cs"/>
                <a:sym typeface="Gill Sans Light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after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9" grpId="8"/>
      <p:bldP build="whole" bldLvl="1" animBg="1" rev="0" advAuto="0" spid="141" grpId="9"/>
      <p:bldP build="whole" bldLvl="1" animBg="1" rev="0" advAuto="0" spid="148" grpId="6"/>
      <p:bldP build="whole" bldLvl="1" animBg="1" rev="0" advAuto="0" spid="143" grpId="5"/>
      <p:bldP build="whole" bldLvl="1" animBg="1" rev="0" advAuto="0" spid="145" grpId="1"/>
      <p:bldP build="whole" bldLvl="1" animBg="1" rev="0" advAuto="0" spid="140" grpId="7"/>
      <p:bldP build="whole" bldLvl="1" animBg="1" rev="0" advAuto="0" spid="146" grpId="3"/>
      <p:bldP build="whole" bldLvl="1" animBg="1" rev="0" advAuto="0" spid="142" grpId="2"/>
      <p:bldP build="whole" bldLvl="1" animBg="1" rev="0" advAuto="0" spid="147" grpId="4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chemeClr val="accent1">
            <a:satOff val="5412"/>
            <a:lumOff val="-30746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Do you need them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cap="none">
                <a:solidFill>
                  <a:srgbClr val="FFFFFF"/>
                </a:solidFill>
              </a:defRPr>
            </a:lvl1pPr>
          </a:lstStyle>
          <a:p>
            <a:pPr/>
            <a:r>
              <a:t>Do you need them?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535353"/>
      </a:dk1>
      <a:lt1>
        <a:srgbClr val="340053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Showroom">
      <a:majorFont>
        <a:latin typeface="Gill Sans Light"/>
        <a:ea typeface="Gill Sans Light"/>
        <a:cs typeface="Gill Sans Light"/>
      </a:majorFont>
      <a:minorFont>
        <a:latin typeface="Gill Sans Light"/>
        <a:ea typeface="Gill Sans Light"/>
        <a:cs typeface="Gill Sans Light"/>
      </a:minorFont>
    </a:fontScheme>
    <a:fmtScheme name="Showro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808785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5A5F5E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600" u="none" kumimoji="0" normalizeH="0">
            <a:ln>
              <a:noFill/>
            </a:ln>
            <a:solidFill>
              <a:srgbClr val="535353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